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" r:id="rId2"/>
    <p:sldId id="379" r:id="rId3"/>
    <p:sldId id="395" r:id="rId4"/>
    <p:sldId id="396" r:id="rId5"/>
    <p:sldId id="3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2CD8D-826B-480D-B8F1-75DD7CC206DB}" v="2" dt="2025-08-28T08:32:0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y Hall" userId="65362759-dece-4b3a-9088-d994c2d8f5d0" providerId="ADAL" clId="{0432CD8D-826B-480D-B8F1-75DD7CC206DB}"/>
    <pc:docChg chg="custSel addSld delSld modSld">
      <pc:chgData name="Remy Hall" userId="65362759-dece-4b3a-9088-d994c2d8f5d0" providerId="ADAL" clId="{0432CD8D-826B-480D-B8F1-75DD7CC206DB}" dt="2025-08-28T08:32:09.934" v="13"/>
      <pc:docMkLst>
        <pc:docMk/>
      </pc:docMkLst>
      <pc:sldChg chg="add del">
        <pc:chgData name="Remy Hall" userId="65362759-dece-4b3a-9088-d994c2d8f5d0" providerId="ADAL" clId="{0432CD8D-826B-480D-B8F1-75DD7CC206DB}" dt="2025-08-28T08:31:34.349" v="2" actId="47"/>
        <pc:sldMkLst>
          <pc:docMk/>
          <pc:sldMk cId="2383591313" sldId="377"/>
        </pc:sldMkLst>
      </pc:sldChg>
      <pc:sldChg chg="del">
        <pc:chgData name="Remy Hall" userId="65362759-dece-4b3a-9088-d994c2d8f5d0" providerId="ADAL" clId="{0432CD8D-826B-480D-B8F1-75DD7CC206DB}" dt="2025-08-28T08:31:33.036" v="1" actId="47"/>
        <pc:sldMkLst>
          <pc:docMk/>
          <pc:sldMk cId="2034320972" sldId="378"/>
        </pc:sldMkLst>
      </pc:sldChg>
      <pc:sldChg chg="modSp mod">
        <pc:chgData name="Remy Hall" userId="65362759-dece-4b3a-9088-d994c2d8f5d0" providerId="ADAL" clId="{0432CD8D-826B-480D-B8F1-75DD7CC206DB}" dt="2025-08-28T08:32:00.425" v="12" actId="20577"/>
        <pc:sldMkLst>
          <pc:docMk/>
          <pc:sldMk cId="1119987983" sldId="379"/>
        </pc:sldMkLst>
        <pc:spChg chg="mod">
          <ac:chgData name="Remy Hall" userId="65362759-dece-4b3a-9088-d994c2d8f5d0" providerId="ADAL" clId="{0432CD8D-826B-480D-B8F1-75DD7CC206DB}" dt="2025-08-28T08:32:00.425" v="12" actId="20577"/>
          <ac:spMkLst>
            <pc:docMk/>
            <pc:sldMk cId="1119987983" sldId="379"/>
            <ac:spMk id="4" creationId="{363C5ED4-0AD2-F4C6-2A21-FA30D6977B84}"/>
          </ac:spMkLst>
        </pc:spChg>
      </pc:sldChg>
      <pc:sldChg chg="add">
        <pc:chgData name="Remy Hall" userId="65362759-dece-4b3a-9088-d994c2d8f5d0" providerId="ADAL" clId="{0432CD8D-826B-480D-B8F1-75DD7CC206DB}" dt="2025-08-28T08:32:09.934" v="13"/>
        <pc:sldMkLst>
          <pc:docMk/>
          <pc:sldMk cId="187143889" sldId="3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6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CB6AA9-B34D-D929-A755-E275C7DAB2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796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8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3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9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57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0BC8FC-9C22-35CF-E111-1B297254B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CB82AB-4D0A-23FB-9B08-A7ACE48BD3D0}"/>
              </a:ext>
            </a:extLst>
          </p:cNvPr>
          <p:cNvSpPr/>
          <p:nvPr/>
        </p:nvSpPr>
        <p:spPr>
          <a:xfrm>
            <a:off x="0" y="-7611"/>
            <a:ext cx="12192000" cy="6873592"/>
          </a:xfrm>
          <a:custGeom>
            <a:avLst/>
            <a:gdLst/>
            <a:ahLst/>
            <a:cxnLst/>
            <a:rect l="l" t="t" r="r" b="b"/>
            <a:pathLst>
              <a:path w="18288000" h="10310388">
                <a:moveTo>
                  <a:pt x="0" y="0"/>
                </a:moveTo>
                <a:lnTo>
                  <a:pt x="18288000" y="0"/>
                </a:lnTo>
                <a:lnTo>
                  <a:pt x="18288000" y="10310388"/>
                </a:lnTo>
                <a:lnTo>
                  <a:pt x="0" y="1031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42" b="-1120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81AE07F-3E15-3B95-E63E-E64F01ADAF49}"/>
              </a:ext>
            </a:extLst>
          </p:cNvPr>
          <p:cNvGrpSpPr/>
          <p:nvPr/>
        </p:nvGrpSpPr>
        <p:grpSpPr>
          <a:xfrm rot="5400000">
            <a:off x="2670175" y="-2663825"/>
            <a:ext cx="6858000" cy="12185650"/>
            <a:chOff x="0" y="0"/>
            <a:chExt cx="2192871" cy="389640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C11991A-C088-A259-97A4-6961EA700497}"/>
                </a:ext>
              </a:extLst>
            </p:cNvPr>
            <p:cNvSpPr/>
            <p:nvPr/>
          </p:nvSpPr>
          <p:spPr>
            <a:xfrm>
              <a:off x="0" y="0"/>
              <a:ext cx="2192871" cy="3896407"/>
            </a:xfrm>
            <a:custGeom>
              <a:avLst/>
              <a:gdLst/>
              <a:ahLst/>
              <a:cxnLst/>
              <a:rect l="l" t="t" r="r" b="b"/>
              <a:pathLst>
                <a:path w="2192871" h="3896407">
                  <a:moveTo>
                    <a:pt x="0" y="0"/>
                  </a:moveTo>
                  <a:lnTo>
                    <a:pt x="2192871" y="0"/>
                  </a:lnTo>
                  <a:lnTo>
                    <a:pt x="2192871" y="3896407"/>
                  </a:lnTo>
                  <a:lnTo>
                    <a:pt x="0" y="3896407"/>
                  </a:lnTo>
                  <a:close/>
                </a:path>
              </a:pathLst>
            </a:custGeom>
            <a:gradFill rotWithShape="1">
              <a:gsLst>
                <a:gs pos="0">
                  <a:srgbClr val="7E57D8">
                    <a:alpha val="100000"/>
                  </a:srgbClr>
                </a:gs>
                <a:gs pos="100000">
                  <a:srgbClr val="7E57D8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747E58D-D881-6270-0FA8-AF334655D5D5}"/>
                </a:ext>
              </a:extLst>
            </p:cNvPr>
            <p:cNvSpPr txBox="1"/>
            <p:nvPr/>
          </p:nvSpPr>
          <p:spPr>
            <a:xfrm>
              <a:off x="0" y="-19050"/>
              <a:ext cx="2192871" cy="39154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5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5FD50C7C-B1D7-ADB2-FB51-30BA6B5509B5}"/>
              </a:ext>
            </a:extLst>
          </p:cNvPr>
          <p:cNvSpPr/>
          <p:nvPr/>
        </p:nvSpPr>
        <p:spPr>
          <a:xfrm>
            <a:off x="0" y="299085"/>
            <a:ext cx="12165933" cy="5610727"/>
          </a:xfrm>
          <a:custGeom>
            <a:avLst/>
            <a:gdLst/>
            <a:ahLst/>
            <a:cxnLst/>
            <a:rect l="l" t="t" r="r" b="b"/>
            <a:pathLst>
              <a:path w="18248899" h="8416091">
                <a:moveTo>
                  <a:pt x="0" y="0"/>
                </a:moveTo>
                <a:lnTo>
                  <a:pt x="18248899" y="0"/>
                </a:lnTo>
                <a:lnTo>
                  <a:pt x="18248899" y="8416091"/>
                </a:lnTo>
                <a:lnTo>
                  <a:pt x="0" y="841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093" r="-214" b="-3077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AA35777-937A-DA0B-4093-A6C59638BBAF}"/>
              </a:ext>
            </a:extLst>
          </p:cNvPr>
          <p:cNvSpPr/>
          <p:nvPr/>
        </p:nvSpPr>
        <p:spPr>
          <a:xfrm>
            <a:off x="-226798" y="3572311"/>
            <a:ext cx="3877803" cy="2181264"/>
          </a:xfrm>
          <a:custGeom>
            <a:avLst/>
            <a:gdLst/>
            <a:ahLst/>
            <a:cxnLst/>
            <a:rect l="l" t="t" r="r" b="b"/>
            <a:pathLst>
              <a:path w="5816704" h="3271896">
                <a:moveTo>
                  <a:pt x="0" y="0"/>
                </a:moveTo>
                <a:lnTo>
                  <a:pt x="5816704" y="0"/>
                </a:lnTo>
                <a:lnTo>
                  <a:pt x="5816704" y="3271896"/>
                </a:lnTo>
                <a:lnTo>
                  <a:pt x="0" y="3271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3671F5E-33AB-CF67-E63C-7A0D6CE8C0C0}"/>
              </a:ext>
            </a:extLst>
          </p:cNvPr>
          <p:cNvGrpSpPr/>
          <p:nvPr/>
        </p:nvGrpSpPr>
        <p:grpSpPr>
          <a:xfrm>
            <a:off x="0" y="5816301"/>
            <a:ext cx="12192000" cy="1067099"/>
            <a:chOff x="0" y="0"/>
            <a:chExt cx="4816593" cy="42157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9139D85-8228-92FA-7F98-C5576CDF8025}"/>
                </a:ext>
              </a:extLst>
            </p:cNvPr>
            <p:cNvSpPr/>
            <p:nvPr/>
          </p:nvSpPr>
          <p:spPr>
            <a:xfrm>
              <a:off x="0" y="0"/>
              <a:ext cx="4816592" cy="421570"/>
            </a:xfrm>
            <a:custGeom>
              <a:avLst/>
              <a:gdLst/>
              <a:ahLst/>
              <a:cxnLst/>
              <a:rect l="l" t="t" r="r" b="b"/>
              <a:pathLst>
                <a:path w="4816592" h="421570">
                  <a:moveTo>
                    <a:pt x="0" y="0"/>
                  </a:moveTo>
                  <a:lnTo>
                    <a:pt x="4816592" y="0"/>
                  </a:lnTo>
                  <a:lnTo>
                    <a:pt x="4816592" y="421570"/>
                  </a:lnTo>
                  <a:lnTo>
                    <a:pt x="0" y="421570"/>
                  </a:lnTo>
                  <a:close/>
                </a:path>
              </a:pathLst>
            </a:custGeom>
            <a:solidFill>
              <a:srgbClr val="8CFF5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30BFCF7-7510-12C8-C2C7-2FD5D4FF7C58}"/>
                </a:ext>
              </a:extLst>
            </p:cNvPr>
            <p:cNvSpPr txBox="1"/>
            <p:nvPr/>
          </p:nvSpPr>
          <p:spPr>
            <a:xfrm>
              <a:off x="0" y="-19050"/>
              <a:ext cx="4816593" cy="44062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5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4E09B511-DE0E-7CF8-97A6-B9FD9D043B52}"/>
              </a:ext>
            </a:extLst>
          </p:cNvPr>
          <p:cNvSpPr/>
          <p:nvPr/>
        </p:nvSpPr>
        <p:spPr>
          <a:xfrm>
            <a:off x="8502862" y="6236701"/>
            <a:ext cx="1787246" cy="243153"/>
          </a:xfrm>
          <a:custGeom>
            <a:avLst/>
            <a:gdLst/>
            <a:ahLst/>
            <a:cxnLst/>
            <a:rect l="l" t="t" r="r" b="b"/>
            <a:pathLst>
              <a:path w="3827160" h="521885">
                <a:moveTo>
                  <a:pt x="0" y="0"/>
                </a:moveTo>
                <a:lnTo>
                  <a:pt x="3827160" y="0"/>
                </a:lnTo>
                <a:lnTo>
                  <a:pt x="3827160" y="521885"/>
                </a:lnTo>
                <a:lnTo>
                  <a:pt x="0" y="5218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CB64090-EE4E-2F03-8E1D-350BA7B8B2B8}"/>
              </a:ext>
            </a:extLst>
          </p:cNvPr>
          <p:cNvSpPr/>
          <p:nvPr/>
        </p:nvSpPr>
        <p:spPr>
          <a:xfrm>
            <a:off x="10690566" y="6143413"/>
            <a:ext cx="1057626" cy="383331"/>
          </a:xfrm>
          <a:custGeom>
            <a:avLst/>
            <a:gdLst/>
            <a:ahLst/>
            <a:cxnLst/>
            <a:rect l="l" t="t" r="r" b="b"/>
            <a:pathLst>
              <a:path w="2263913" h="825385">
                <a:moveTo>
                  <a:pt x="0" y="0"/>
                </a:moveTo>
                <a:lnTo>
                  <a:pt x="2263913" y="0"/>
                </a:lnTo>
                <a:lnTo>
                  <a:pt x="2263913" y="825385"/>
                </a:lnTo>
                <a:lnTo>
                  <a:pt x="0" y="8253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6EF0814-6C75-8959-0D27-6D9F852D28A0}"/>
              </a:ext>
            </a:extLst>
          </p:cNvPr>
          <p:cNvSpPr/>
          <p:nvPr/>
        </p:nvSpPr>
        <p:spPr>
          <a:xfrm>
            <a:off x="5174348" y="6097623"/>
            <a:ext cx="1324297" cy="430766"/>
          </a:xfrm>
          <a:custGeom>
            <a:avLst/>
            <a:gdLst/>
            <a:ahLst/>
            <a:cxnLst/>
            <a:rect l="l" t="t" r="r" b="b"/>
            <a:pathLst>
              <a:path w="1620821" h="654961">
                <a:moveTo>
                  <a:pt x="0" y="0"/>
                </a:moveTo>
                <a:lnTo>
                  <a:pt x="1620822" y="0"/>
                </a:lnTo>
                <a:lnTo>
                  <a:pt x="1620822" y="654961"/>
                </a:lnTo>
                <a:lnTo>
                  <a:pt x="0" y="6549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B9A4353-4B27-5EFB-37F5-D51B74716BB7}"/>
              </a:ext>
            </a:extLst>
          </p:cNvPr>
          <p:cNvSpPr txBox="1"/>
          <p:nvPr/>
        </p:nvSpPr>
        <p:spPr>
          <a:xfrm>
            <a:off x="3785755" y="6233753"/>
            <a:ext cx="1255783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 (MS)"/>
                <a:cs typeface="Calibri (MS)"/>
                <a:sym typeface="Calibri (MS)"/>
              </a:rPr>
              <a:t>Partnered with</a:t>
            </a:r>
            <a:endParaRPr kumimoji="0" lang="en-US" sz="14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 (MS)"/>
              <a:cs typeface="Calibri (MS)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A99FF76-828E-6471-E6C7-A67D3F380FCA}"/>
              </a:ext>
            </a:extLst>
          </p:cNvPr>
          <p:cNvSpPr txBox="1"/>
          <p:nvPr/>
        </p:nvSpPr>
        <p:spPr>
          <a:xfrm>
            <a:off x="3923309" y="336323"/>
            <a:ext cx="7373623" cy="252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34" b="1" i="0" u="none" strike="noStrike" kern="1200" cap="none" spc="0" normalizeH="0" baseline="0" noProof="0" dirty="0">
                <a:ln>
                  <a:noFill/>
                </a:ln>
                <a:solidFill>
                  <a:srgbClr val="8CFF5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Marketing Presentation  </a:t>
            </a:r>
            <a:r>
              <a:rPr kumimoji="0" lang="en-US" sz="493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Summary PowerPoint</a:t>
            </a:r>
            <a:endParaRPr kumimoji="0" lang="en-US" sz="4934" b="1" i="0" u="none" strike="noStrike" kern="1200" cap="none" spc="0" normalizeH="0" baseline="0" noProof="0" dirty="0">
              <a:ln>
                <a:noFill/>
              </a:ln>
              <a:solidFill>
                <a:srgbClr val="7E57D8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ts val="40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MS)"/>
              <a:ea typeface="Calibri (MS)"/>
              <a:cs typeface="Calibri (MS)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27FB550-4E1D-E629-5C2D-BBD08C1A595C}"/>
              </a:ext>
            </a:extLst>
          </p:cNvPr>
          <p:cNvGrpSpPr/>
          <p:nvPr/>
        </p:nvGrpSpPr>
        <p:grpSpPr>
          <a:xfrm>
            <a:off x="2152691" y="5174639"/>
            <a:ext cx="940191" cy="381575"/>
            <a:chOff x="0" y="0"/>
            <a:chExt cx="595083" cy="241513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DB72AD-B9BF-0F80-4F7A-A35CAD425BC3}"/>
                </a:ext>
              </a:extLst>
            </p:cNvPr>
            <p:cNvSpPr/>
            <p:nvPr/>
          </p:nvSpPr>
          <p:spPr>
            <a:xfrm>
              <a:off x="0" y="0"/>
              <a:ext cx="595083" cy="241513"/>
            </a:xfrm>
            <a:custGeom>
              <a:avLst/>
              <a:gdLst/>
              <a:ahLst/>
              <a:cxnLst/>
              <a:rect l="l" t="t" r="r" b="b"/>
              <a:pathLst>
                <a:path w="595083" h="241513">
                  <a:moveTo>
                    <a:pt x="27448" y="0"/>
                  </a:moveTo>
                  <a:lnTo>
                    <a:pt x="567635" y="0"/>
                  </a:lnTo>
                  <a:cubicBezTo>
                    <a:pt x="582794" y="0"/>
                    <a:pt x="595083" y="12289"/>
                    <a:pt x="595083" y="27448"/>
                  </a:cubicBezTo>
                  <a:lnTo>
                    <a:pt x="595083" y="214065"/>
                  </a:lnTo>
                  <a:cubicBezTo>
                    <a:pt x="595083" y="229224"/>
                    <a:pt x="582794" y="241513"/>
                    <a:pt x="567635" y="241513"/>
                  </a:cubicBezTo>
                  <a:lnTo>
                    <a:pt x="27448" y="241513"/>
                  </a:lnTo>
                  <a:cubicBezTo>
                    <a:pt x="12289" y="241513"/>
                    <a:pt x="0" y="229224"/>
                    <a:pt x="0" y="214065"/>
                  </a:cubicBezTo>
                  <a:lnTo>
                    <a:pt x="0" y="27448"/>
                  </a:lnTo>
                  <a:cubicBezTo>
                    <a:pt x="0" y="12289"/>
                    <a:pt x="12289" y="0"/>
                    <a:pt x="27448" y="0"/>
                  </a:cubicBezTo>
                  <a:close/>
                </a:path>
              </a:pathLst>
            </a:custGeom>
            <a:solidFill>
              <a:srgbClr val="8CFF5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EE9B28FC-BB12-42C5-5057-6A1587C7B700}"/>
                </a:ext>
              </a:extLst>
            </p:cNvPr>
            <p:cNvSpPr txBox="1"/>
            <p:nvPr/>
          </p:nvSpPr>
          <p:spPr>
            <a:xfrm>
              <a:off x="0" y="-9525"/>
              <a:ext cx="595083" cy="251038"/>
            </a:xfrm>
            <a:prstGeom prst="rect">
              <a:avLst/>
            </a:prstGeom>
          </p:spPr>
          <p:txBody>
            <a:bodyPr lIns="7543" tIns="7543" rIns="7543" bIns="7543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3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FAEBA22-3933-10C8-DCFB-8EED632879E1}"/>
              </a:ext>
            </a:extLst>
          </p:cNvPr>
          <p:cNvSpPr txBox="1"/>
          <p:nvPr/>
        </p:nvSpPr>
        <p:spPr>
          <a:xfrm>
            <a:off x="2176237" y="5179372"/>
            <a:ext cx="91664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 (MS) Bold"/>
                <a:cs typeface="Calibri (MS) Bold"/>
                <a:sym typeface="Calibri (MS) Bold"/>
              </a:rPr>
              <a:t>2026</a:t>
            </a:r>
            <a:endParaRPr kumimoji="0" lang="en-US" sz="28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 (MS) Bold"/>
              <a:cs typeface="Calibri (MS) Bold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8EA9B1C7-0A52-3550-1499-049D9E0A18CE}"/>
              </a:ext>
            </a:extLst>
          </p:cNvPr>
          <p:cNvSpPr/>
          <p:nvPr/>
        </p:nvSpPr>
        <p:spPr>
          <a:xfrm>
            <a:off x="234620" y="5828495"/>
            <a:ext cx="3384591" cy="1029505"/>
          </a:xfrm>
          <a:custGeom>
            <a:avLst/>
            <a:gdLst/>
            <a:ahLst/>
            <a:cxnLst/>
            <a:rect l="l" t="t" r="r" b="b"/>
            <a:pathLst>
              <a:path w="5076887" h="1544258">
                <a:moveTo>
                  <a:pt x="0" y="0"/>
                </a:moveTo>
                <a:lnTo>
                  <a:pt x="5076887" y="0"/>
                </a:lnTo>
                <a:lnTo>
                  <a:pt x="5076887" y="1544258"/>
                </a:lnTo>
                <a:lnTo>
                  <a:pt x="0" y="15442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2211" b="-5271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57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843F7-6523-52CB-B7AD-CE96F1DE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E4A88A8-CB5A-B7A2-9D87-13D8CD2417C3}"/>
              </a:ext>
            </a:extLst>
          </p:cNvPr>
          <p:cNvSpPr txBox="1"/>
          <p:nvPr/>
        </p:nvSpPr>
        <p:spPr>
          <a:xfrm>
            <a:off x="685801" y="674102"/>
            <a:ext cx="7295131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CFF5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The Pitch 2026 Presentation Submission Guidelines: </a:t>
            </a:r>
          </a:p>
          <a:p>
            <a:pPr marL="0" marR="0" lvl="0" indent="0" algn="l" defTabSz="609630" rtl="0" eaLnBrk="1" fontAlgn="auto" latinLnBrk="0" hangingPunct="1">
              <a:lnSpc>
                <a:spcPts val="4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CFF5B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ts val="4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CFF5B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BDECB3-36BE-5362-3BAC-11E5F62B96E4}"/>
              </a:ext>
            </a:extLst>
          </p:cNvPr>
          <p:cNvSpPr/>
          <p:nvPr/>
        </p:nvSpPr>
        <p:spPr>
          <a:xfrm>
            <a:off x="9856686" y="28994"/>
            <a:ext cx="2335314" cy="1313614"/>
          </a:xfrm>
          <a:custGeom>
            <a:avLst/>
            <a:gdLst/>
            <a:ahLst/>
            <a:cxnLst/>
            <a:rect l="l" t="t" r="r" b="b"/>
            <a:pathLst>
              <a:path w="3502971" h="1970421">
                <a:moveTo>
                  <a:pt x="0" y="0"/>
                </a:moveTo>
                <a:lnTo>
                  <a:pt x="3502971" y="0"/>
                </a:lnTo>
                <a:lnTo>
                  <a:pt x="3502971" y="1970420"/>
                </a:lnTo>
                <a:lnTo>
                  <a:pt x="0" y="1970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63C5ED4-0AD2-F4C6-2A21-FA30D6977B84}"/>
              </a:ext>
            </a:extLst>
          </p:cNvPr>
          <p:cNvSpPr txBox="1"/>
          <p:nvPr/>
        </p:nvSpPr>
        <p:spPr>
          <a:xfrm>
            <a:off x="587754" y="2162658"/>
            <a:ext cx="11016487" cy="336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You must submit a completed Presentation Summary alongside your presentation. If this is not completed, your submission will unfortunately not be accepted. 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The Presentation Summary is the opportunity to clearly explain what your team has covered in each section of the presentation, aligned with the judge's criteria.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On the following slide, you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will find explanations next to each section detailing what the judges will be looking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for and how they will mark each section. 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 (MS)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We have also included a blank summary page for your team to complete and submit. Use this opportunity to clearly highlight the requirements that have been fulfilled in your presentation.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30" name="Group 8">
            <a:extLst>
              <a:ext uri="{FF2B5EF4-FFF2-40B4-BE49-F238E27FC236}">
                <a16:creationId xmlns:a16="http://schemas.microsoft.com/office/drawing/2014/main" id="{46A7EB1B-C7A1-FC9D-903E-4AA0377E909C}"/>
              </a:ext>
            </a:extLst>
          </p:cNvPr>
          <p:cNvGrpSpPr/>
          <p:nvPr/>
        </p:nvGrpSpPr>
        <p:grpSpPr>
          <a:xfrm>
            <a:off x="0" y="5768081"/>
            <a:ext cx="12192000" cy="1115319"/>
            <a:chOff x="0" y="-19050"/>
            <a:chExt cx="4816593" cy="44062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5311C5C-0306-06A6-5CC7-6D81738FFA7A}"/>
                </a:ext>
              </a:extLst>
            </p:cNvPr>
            <p:cNvSpPr/>
            <p:nvPr/>
          </p:nvSpPr>
          <p:spPr>
            <a:xfrm>
              <a:off x="0" y="0"/>
              <a:ext cx="4816592" cy="421570"/>
            </a:xfrm>
            <a:custGeom>
              <a:avLst/>
              <a:gdLst/>
              <a:ahLst/>
              <a:cxnLst/>
              <a:rect l="l" t="t" r="r" b="b"/>
              <a:pathLst>
                <a:path w="4816592" h="421570">
                  <a:moveTo>
                    <a:pt x="0" y="0"/>
                  </a:moveTo>
                  <a:lnTo>
                    <a:pt x="4816592" y="0"/>
                  </a:lnTo>
                  <a:lnTo>
                    <a:pt x="4816592" y="421570"/>
                  </a:lnTo>
                  <a:lnTo>
                    <a:pt x="0" y="421570"/>
                  </a:lnTo>
                  <a:close/>
                </a:path>
              </a:pathLst>
            </a:custGeom>
            <a:solidFill>
              <a:srgbClr val="8CFF5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456833F5-4C32-B839-818B-9AFBCE4A64A9}"/>
                </a:ext>
              </a:extLst>
            </p:cNvPr>
            <p:cNvSpPr txBox="1"/>
            <p:nvPr/>
          </p:nvSpPr>
          <p:spPr>
            <a:xfrm>
              <a:off x="0" y="-19050"/>
              <a:ext cx="4816593" cy="44062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5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11">
            <a:extLst>
              <a:ext uri="{FF2B5EF4-FFF2-40B4-BE49-F238E27FC236}">
                <a16:creationId xmlns:a16="http://schemas.microsoft.com/office/drawing/2014/main" id="{5719ED26-BFD4-1E22-4FC9-5529B2F911B9}"/>
              </a:ext>
            </a:extLst>
          </p:cNvPr>
          <p:cNvSpPr/>
          <p:nvPr/>
        </p:nvSpPr>
        <p:spPr>
          <a:xfrm>
            <a:off x="8502862" y="6236701"/>
            <a:ext cx="1787246" cy="243153"/>
          </a:xfrm>
          <a:custGeom>
            <a:avLst/>
            <a:gdLst/>
            <a:ahLst/>
            <a:cxnLst/>
            <a:rect l="l" t="t" r="r" b="b"/>
            <a:pathLst>
              <a:path w="3827160" h="521885">
                <a:moveTo>
                  <a:pt x="0" y="0"/>
                </a:moveTo>
                <a:lnTo>
                  <a:pt x="3827160" y="0"/>
                </a:lnTo>
                <a:lnTo>
                  <a:pt x="3827160" y="521885"/>
                </a:lnTo>
                <a:lnTo>
                  <a:pt x="0" y="521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8AA7D1ED-3323-9C86-D1F4-A75BC2D068E2}"/>
              </a:ext>
            </a:extLst>
          </p:cNvPr>
          <p:cNvSpPr/>
          <p:nvPr/>
        </p:nvSpPr>
        <p:spPr>
          <a:xfrm>
            <a:off x="10690566" y="6143413"/>
            <a:ext cx="1057626" cy="383331"/>
          </a:xfrm>
          <a:custGeom>
            <a:avLst/>
            <a:gdLst/>
            <a:ahLst/>
            <a:cxnLst/>
            <a:rect l="l" t="t" r="r" b="b"/>
            <a:pathLst>
              <a:path w="2263913" h="825385">
                <a:moveTo>
                  <a:pt x="0" y="0"/>
                </a:moveTo>
                <a:lnTo>
                  <a:pt x="2263913" y="0"/>
                </a:lnTo>
                <a:lnTo>
                  <a:pt x="2263913" y="825385"/>
                </a:lnTo>
                <a:lnTo>
                  <a:pt x="0" y="825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DB06158C-25F7-2F51-1888-204DE0DA9148}"/>
              </a:ext>
            </a:extLst>
          </p:cNvPr>
          <p:cNvSpPr/>
          <p:nvPr/>
        </p:nvSpPr>
        <p:spPr>
          <a:xfrm>
            <a:off x="5174348" y="6097623"/>
            <a:ext cx="1324297" cy="430766"/>
          </a:xfrm>
          <a:custGeom>
            <a:avLst/>
            <a:gdLst/>
            <a:ahLst/>
            <a:cxnLst/>
            <a:rect l="l" t="t" r="r" b="b"/>
            <a:pathLst>
              <a:path w="1620821" h="654961">
                <a:moveTo>
                  <a:pt x="0" y="0"/>
                </a:moveTo>
                <a:lnTo>
                  <a:pt x="1620822" y="0"/>
                </a:lnTo>
                <a:lnTo>
                  <a:pt x="1620822" y="654961"/>
                </a:lnTo>
                <a:lnTo>
                  <a:pt x="0" y="6549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5FE77B6E-E454-3C47-8094-5E6BCD160522}"/>
              </a:ext>
            </a:extLst>
          </p:cNvPr>
          <p:cNvSpPr txBox="1"/>
          <p:nvPr/>
        </p:nvSpPr>
        <p:spPr>
          <a:xfrm>
            <a:off x="3785755" y="6233753"/>
            <a:ext cx="1255783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 (MS)"/>
                <a:cs typeface="Calibri (MS)"/>
                <a:sym typeface="Calibri (MS)"/>
              </a:rPr>
              <a:t>Partnered with</a:t>
            </a:r>
            <a:endParaRPr kumimoji="0" lang="en-US" sz="14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 (MS)"/>
              <a:cs typeface="Calibri (MS)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4C2530C0-EA01-F5AE-B308-AE05620DCD97}"/>
              </a:ext>
            </a:extLst>
          </p:cNvPr>
          <p:cNvSpPr/>
          <p:nvPr/>
        </p:nvSpPr>
        <p:spPr>
          <a:xfrm>
            <a:off x="234620" y="5828495"/>
            <a:ext cx="3384591" cy="1029505"/>
          </a:xfrm>
          <a:custGeom>
            <a:avLst/>
            <a:gdLst/>
            <a:ahLst/>
            <a:cxnLst/>
            <a:rect l="l" t="t" r="r" b="b"/>
            <a:pathLst>
              <a:path w="5076887" h="1544258">
                <a:moveTo>
                  <a:pt x="0" y="0"/>
                </a:moveTo>
                <a:lnTo>
                  <a:pt x="5076887" y="0"/>
                </a:lnTo>
                <a:lnTo>
                  <a:pt x="5076887" y="1544258"/>
                </a:lnTo>
                <a:lnTo>
                  <a:pt x="0" y="15442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2211" b="-5271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8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57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77CFD-66A2-8529-54D1-08889F82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8900C8A-A80C-B37A-BB4D-323DDF613D4F}"/>
              </a:ext>
            </a:extLst>
          </p:cNvPr>
          <p:cNvSpPr txBox="1"/>
          <p:nvPr/>
        </p:nvSpPr>
        <p:spPr>
          <a:xfrm>
            <a:off x="685800" y="680786"/>
            <a:ext cx="9139973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000" b="1">
                <a:solidFill>
                  <a:srgbClr val="8CFF5B"/>
                </a:solidFill>
                <a:latin typeface="Calibri"/>
                <a:ea typeface="Calibri"/>
                <a:cs typeface="Calibri"/>
                <a:sym typeface="Calibri (MS) Bold"/>
              </a:rPr>
              <a:t>Judges Criteria: What you need to consider </a:t>
            </a:r>
            <a:endParaRPr lang="en-US"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4287"/>
              </a:lnSpc>
            </a:pPr>
            <a:endParaRPr lang="en-US" sz="4000" b="1">
              <a:solidFill>
                <a:srgbClr val="8CFF5B"/>
              </a:solidFill>
              <a:latin typeface="Calibri"/>
              <a:ea typeface="Calibri"/>
              <a:cs typeface="Calibri"/>
            </a:endParaRPr>
          </a:p>
          <a:p>
            <a:pPr defTabSz="609630">
              <a:lnSpc>
                <a:spcPts val="4287"/>
              </a:lnSpc>
            </a:pPr>
            <a:endParaRPr lang="en-US" sz="4000" b="1">
              <a:solidFill>
                <a:srgbClr val="8CFF5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380F844-0B67-0140-DF8F-873005347C5F}"/>
              </a:ext>
            </a:extLst>
          </p:cNvPr>
          <p:cNvSpPr/>
          <p:nvPr/>
        </p:nvSpPr>
        <p:spPr>
          <a:xfrm>
            <a:off x="9856686" y="28994"/>
            <a:ext cx="2335314" cy="1313614"/>
          </a:xfrm>
          <a:custGeom>
            <a:avLst/>
            <a:gdLst/>
            <a:ahLst/>
            <a:cxnLst/>
            <a:rect l="l" t="t" r="r" b="b"/>
            <a:pathLst>
              <a:path w="3502971" h="1970421">
                <a:moveTo>
                  <a:pt x="0" y="0"/>
                </a:moveTo>
                <a:lnTo>
                  <a:pt x="3502971" y="0"/>
                </a:lnTo>
                <a:lnTo>
                  <a:pt x="3502971" y="1970420"/>
                </a:lnTo>
                <a:lnTo>
                  <a:pt x="0" y="1970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B9408E-94A9-E8C4-3B72-C99E3E0F8666}"/>
              </a:ext>
            </a:extLst>
          </p:cNvPr>
          <p:cNvGraphicFramePr>
            <a:graphicFrameLocks noGrp="1"/>
          </p:cNvGraphicFramePr>
          <p:nvPr/>
        </p:nvGraphicFramePr>
        <p:xfrm>
          <a:off x="545463" y="1537299"/>
          <a:ext cx="11097199" cy="445168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855330">
                  <a:extLst>
                    <a:ext uri="{9D8B030D-6E8A-4147-A177-3AD203B41FA5}">
                      <a16:colId xmlns:a16="http://schemas.microsoft.com/office/drawing/2014/main" val="2079151827"/>
                    </a:ext>
                  </a:extLst>
                </a:gridCol>
                <a:gridCol w="8580250">
                  <a:extLst>
                    <a:ext uri="{9D8B030D-6E8A-4147-A177-3AD203B41FA5}">
                      <a16:colId xmlns:a16="http://schemas.microsoft.com/office/drawing/2014/main" val="2178168265"/>
                    </a:ext>
                  </a:extLst>
                </a:gridCol>
                <a:gridCol w="661619">
                  <a:extLst>
                    <a:ext uri="{9D8B030D-6E8A-4147-A177-3AD203B41FA5}">
                      <a16:colId xmlns:a16="http://schemas.microsoft.com/office/drawing/2014/main" val="1093206514"/>
                    </a:ext>
                  </a:extLst>
                </a:gridCol>
              </a:tblGrid>
              <a:tr h="22859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UG Presentation Criteria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Description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Marks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746936750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1. Campaign concept</a:t>
                      </a: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Is there a clear, bold campaign concept? Does the concept debunk at least three common misconceptions about AI, show how AI is solving real business problems, and position IBM as a clear, confident and credible voice in AI?</a:t>
                      </a: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15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094734923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2. Target audience</a:t>
                      </a: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</a:rPr>
                        <a:t>Is the business decision-maker audience clearly defined? Does the campaign explain why they matter and directly address real concerns such as cost, control, ethics and relevance?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547680685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3. Creative direction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</a:rPr>
                        <a:t>Is the tone of voice consistent, credible and appropriate for a non-technical business audience? Do the creative examples support the central message and make AI feel accessible and relevant?</a:t>
                      </a: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752833036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4. Content &amp; distribution plan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</a:rPr>
                        <a:t>Are at least three content types proposed (e.g. video, infographic, podcast)? Is content designed to explain complex ideas simply? Are paid media channels appropriate, trusted and realistically selected?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913344127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5. Expert involvement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i="0" u="none" strike="noStrike" noProof="0" dirty="0">
                        <a:effectLst/>
                        <a:latin typeface="Calibri"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242424"/>
                          </a:solidFill>
                          <a:effectLst/>
                        </a:rPr>
                        <a:t>Are experts, influencers or IBM internal voices integrated into the campaign? Is their role clearly defined and do they help reinforce the credibility and clarity of the message?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388943333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6. Budget breakdown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Is the £400,000 budget allocated effectively across proposition development, content production, media, expert involvement, delivery and tracking? Are decisions commercially sound and well justified?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  <a:latin typeface="Calibri"/>
                        </a:rPr>
                        <a:t>10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321910069"/>
                  </a:ext>
                </a:extLst>
              </a:tr>
              <a:tr h="4692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7. Timeline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i="0" u="none" strike="noStrike" noProof="0" dirty="0">
                        <a:effectLst/>
                        <a:latin typeface="Calibri"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Does the six-month digital campaign show clear phases that build momentum? Are key activities spaced logically to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maintain audience engagement over time?</a:t>
                      </a:r>
                      <a:endParaRPr lang="en-GB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  <a:latin typeface="Calibri"/>
                        </a:rPr>
                        <a:t>5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230904085"/>
                  </a:ext>
                </a:extLst>
              </a:tr>
              <a:tr h="4692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8. Measurement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Are SMART objectives clearly stated? Are appropriate KPIs included? Is there a practical approach to tracking, reporting and optimising campaign performance?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282226098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9. Presentation (Deck &amp; Voiceover)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Does the combination of the slide deck and voiceover clearly communicate the campaign? Is the deck well-structured, visually coherent and professional? Does the voiceover support the narrative and bring clarity and impact to the overall concept?</a:t>
                      </a: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20480439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Total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  <a:latin typeface="Calibri"/>
                        </a:rPr>
                        <a:t>100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78400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07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57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7E6ED-9510-E2E3-FD7E-401ED9B0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076786B-9D95-1D68-29C5-F74D49C700D1}"/>
              </a:ext>
            </a:extLst>
          </p:cNvPr>
          <p:cNvSpPr txBox="1"/>
          <p:nvPr/>
        </p:nvSpPr>
        <p:spPr>
          <a:xfrm>
            <a:off x="545463" y="678089"/>
            <a:ext cx="9665208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000" b="1" dirty="0">
                <a:solidFill>
                  <a:srgbClr val="8CFF5B"/>
                </a:solidFill>
                <a:latin typeface="Calibri"/>
                <a:ea typeface="Calibri"/>
                <a:cs typeface="Calibri"/>
                <a:sym typeface="Calibri (MS) Bold"/>
              </a:rPr>
              <a:t>Presentation Summary: For you to complete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4287"/>
              </a:lnSpc>
            </a:pPr>
            <a:endParaRPr lang="en-US" sz="4000" b="1" dirty="0">
              <a:solidFill>
                <a:srgbClr val="8CFF5B"/>
              </a:solidFill>
              <a:latin typeface="Calibri"/>
              <a:ea typeface="Calibri"/>
              <a:cs typeface="Calibri"/>
            </a:endParaRPr>
          </a:p>
          <a:p>
            <a:pPr defTabSz="609630">
              <a:lnSpc>
                <a:spcPts val="4287"/>
              </a:lnSpc>
            </a:pPr>
            <a:endParaRPr lang="en-US" sz="4000" b="1" dirty="0">
              <a:solidFill>
                <a:srgbClr val="8CFF5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F666FC2-1CCF-2AC1-111C-820A6DEEA5E7}"/>
              </a:ext>
            </a:extLst>
          </p:cNvPr>
          <p:cNvSpPr/>
          <p:nvPr/>
        </p:nvSpPr>
        <p:spPr>
          <a:xfrm>
            <a:off x="9856686" y="28994"/>
            <a:ext cx="2335314" cy="1313614"/>
          </a:xfrm>
          <a:custGeom>
            <a:avLst/>
            <a:gdLst/>
            <a:ahLst/>
            <a:cxnLst/>
            <a:rect l="l" t="t" r="r" b="b"/>
            <a:pathLst>
              <a:path w="3502971" h="1970421">
                <a:moveTo>
                  <a:pt x="0" y="0"/>
                </a:moveTo>
                <a:lnTo>
                  <a:pt x="3502971" y="0"/>
                </a:lnTo>
                <a:lnTo>
                  <a:pt x="3502971" y="1970420"/>
                </a:lnTo>
                <a:lnTo>
                  <a:pt x="0" y="1970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16D083-BC96-3CEB-F055-121DC7493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60968"/>
              </p:ext>
            </p:extLst>
          </p:nvPr>
        </p:nvGraphicFramePr>
        <p:xfrm>
          <a:off x="545463" y="1537299"/>
          <a:ext cx="11097199" cy="445168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855330">
                  <a:extLst>
                    <a:ext uri="{9D8B030D-6E8A-4147-A177-3AD203B41FA5}">
                      <a16:colId xmlns:a16="http://schemas.microsoft.com/office/drawing/2014/main" val="2079151827"/>
                    </a:ext>
                  </a:extLst>
                </a:gridCol>
                <a:gridCol w="8580250">
                  <a:extLst>
                    <a:ext uri="{9D8B030D-6E8A-4147-A177-3AD203B41FA5}">
                      <a16:colId xmlns:a16="http://schemas.microsoft.com/office/drawing/2014/main" val="2178168265"/>
                    </a:ext>
                  </a:extLst>
                </a:gridCol>
                <a:gridCol w="661619">
                  <a:extLst>
                    <a:ext uri="{9D8B030D-6E8A-4147-A177-3AD203B41FA5}">
                      <a16:colId xmlns:a16="http://schemas.microsoft.com/office/drawing/2014/main" val="1093206514"/>
                    </a:ext>
                  </a:extLst>
                </a:gridCol>
              </a:tblGrid>
              <a:tr h="22859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UG Presentation Criteria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Description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Marks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746936750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1. Campaign concept</a:t>
                      </a: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0" i="0" u="none" strike="noStrike" noProof="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</a:rPr>
                        <a:t>15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094734923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2. Target audience</a:t>
                      </a: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547680685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3. Creative direction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752833036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4. Content &amp; distribution plan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913344127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5. Expert involvement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i="0" u="none" strike="noStrike" noProof="0" dirty="0">
                        <a:effectLst/>
                        <a:latin typeface="Calibri"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solidFill>
                          <a:srgbClr val="242424"/>
                        </a:solidFill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388943333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6. Budget breakdown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  <a:latin typeface="Calibri"/>
                        </a:rPr>
                        <a:t>10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321910069"/>
                  </a:ext>
                </a:extLst>
              </a:tr>
              <a:tr h="4692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</a:rPr>
                        <a:t>7. Timeline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1" i="0" u="none" strike="noStrike" noProof="0" dirty="0">
                        <a:effectLst/>
                        <a:latin typeface="Calibri"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  <a:latin typeface="Calibri"/>
                        </a:rPr>
                        <a:t>5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230904085"/>
                  </a:ext>
                </a:extLst>
              </a:tr>
              <a:tr h="46923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8. Measurement</a:t>
                      </a:r>
                      <a:endParaRPr lang="en-US" sz="800" dirty="0"/>
                    </a:p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2282226098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9. Presentation (Deck &amp; Voiceover)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b="0" i="0" u="none" strike="noStrike" noProof="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20480439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u="none" strike="noStrike" noProof="0" dirty="0">
                          <a:effectLst/>
                          <a:latin typeface="Calibri"/>
                        </a:rPr>
                        <a:t>Total</a:t>
                      </a:r>
                      <a:endParaRPr lang="en-US" sz="800" dirty="0"/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noProof="0" dirty="0">
                          <a:effectLst/>
                          <a:latin typeface="Calibri"/>
                        </a:rPr>
                        <a:t>100</a:t>
                      </a:r>
                      <a:endParaRPr lang="en-US" sz="8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100" dirty="0">
                        <a:effectLst/>
                      </a:endParaRPr>
                    </a:p>
                  </a:txBody>
                  <a:tcPr marL="20968" marR="20968" marT="30480" marB="30480"/>
                </a:tc>
                <a:extLst>
                  <a:ext uri="{0D108BD9-81ED-4DB2-BD59-A6C34878D82A}">
                    <a16:rowId xmlns:a16="http://schemas.microsoft.com/office/drawing/2014/main" val="178400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89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57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653AC-F55C-8332-ACB4-DEDADCAC6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302F786-21D9-B492-D614-6B727DBAE613}"/>
              </a:ext>
            </a:extLst>
          </p:cNvPr>
          <p:cNvSpPr txBox="1"/>
          <p:nvPr/>
        </p:nvSpPr>
        <p:spPr>
          <a:xfrm>
            <a:off x="685801" y="680786"/>
            <a:ext cx="9073131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8CFF5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The Pitch 2026 Presentation Guidelines: Title slide &amp; File naming requirements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4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8CFF5B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ts val="42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8CFF5B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43533F-2DA3-193C-E38D-F90E3161459B}"/>
              </a:ext>
            </a:extLst>
          </p:cNvPr>
          <p:cNvSpPr/>
          <p:nvPr/>
        </p:nvSpPr>
        <p:spPr>
          <a:xfrm>
            <a:off x="9856686" y="28994"/>
            <a:ext cx="2335314" cy="1313614"/>
          </a:xfrm>
          <a:custGeom>
            <a:avLst/>
            <a:gdLst/>
            <a:ahLst/>
            <a:cxnLst/>
            <a:rect l="l" t="t" r="r" b="b"/>
            <a:pathLst>
              <a:path w="3502971" h="1970421">
                <a:moveTo>
                  <a:pt x="0" y="0"/>
                </a:moveTo>
                <a:lnTo>
                  <a:pt x="3502971" y="0"/>
                </a:lnTo>
                <a:lnTo>
                  <a:pt x="3502971" y="1970420"/>
                </a:lnTo>
                <a:lnTo>
                  <a:pt x="0" y="1970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6DB8CC7-E84A-E061-C560-DBD64E242C47}"/>
              </a:ext>
            </a:extLst>
          </p:cNvPr>
          <p:cNvSpPr txBox="1"/>
          <p:nvPr/>
        </p:nvSpPr>
        <p:spPr>
          <a:xfrm>
            <a:off x="680210" y="2066635"/>
            <a:ext cx="11277171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When submitting your presentation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, you will need to include a clear and accurate title slide. The following information must be included: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Team name.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Full names of all students in your team.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University name.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Indicate whether you are Undergraduate (UG) or Postgraduate (PG).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Please ensure that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 this information is included on your presentation title slide to ensure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successful process of your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presentation.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You will also need to correctly label your file.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 Bold"/>
              </a:rPr>
              <a:t>All submitted documents must be clearly named using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this format: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[Team Name]_[University Name]_[UG or PG].pptx. 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Example: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BrightMarketers_Universityname_UG.pptx</a:t>
            </a: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Avoid generic filenames such as “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FinalDraft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 or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Pitch2026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 (MS)"/>
              </a:rPr>
              <a:t>”, we receive many entries, and unclear file names and presentation slides can cause delays or disqualifications.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04815" marR="0" lvl="0" indent="-304815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pSp>
        <p:nvGrpSpPr>
          <p:cNvPr id="30" name="Group 8">
            <a:extLst>
              <a:ext uri="{FF2B5EF4-FFF2-40B4-BE49-F238E27FC236}">
                <a16:creationId xmlns:a16="http://schemas.microsoft.com/office/drawing/2014/main" id="{B15CC921-D99F-A399-9B43-4466839C3594}"/>
              </a:ext>
            </a:extLst>
          </p:cNvPr>
          <p:cNvGrpSpPr/>
          <p:nvPr/>
        </p:nvGrpSpPr>
        <p:grpSpPr>
          <a:xfrm>
            <a:off x="0" y="5768081"/>
            <a:ext cx="12192000" cy="1115319"/>
            <a:chOff x="0" y="-19050"/>
            <a:chExt cx="4816593" cy="44062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C52E3AB8-0DD4-C830-44D3-7A25F1EDA706}"/>
                </a:ext>
              </a:extLst>
            </p:cNvPr>
            <p:cNvSpPr/>
            <p:nvPr/>
          </p:nvSpPr>
          <p:spPr>
            <a:xfrm>
              <a:off x="0" y="0"/>
              <a:ext cx="4816592" cy="421570"/>
            </a:xfrm>
            <a:custGeom>
              <a:avLst/>
              <a:gdLst/>
              <a:ahLst/>
              <a:cxnLst/>
              <a:rect l="l" t="t" r="r" b="b"/>
              <a:pathLst>
                <a:path w="4816592" h="421570">
                  <a:moveTo>
                    <a:pt x="0" y="0"/>
                  </a:moveTo>
                  <a:lnTo>
                    <a:pt x="4816592" y="0"/>
                  </a:lnTo>
                  <a:lnTo>
                    <a:pt x="4816592" y="421570"/>
                  </a:lnTo>
                  <a:lnTo>
                    <a:pt x="0" y="421570"/>
                  </a:lnTo>
                  <a:close/>
                </a:path>
              </a:pathLst>
            </a:custGeom>
            <a:solidFill>
              <a:srgbClr val="8CFF5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C3CB5F3-30A0-8354-9BD2-D8E7F50D5923}"/>
                </a:ext>
              </a:extLst>
            </p:cNvPr>
            <p:cNvSpPr txBox="1"/>
            <p:nvPr/>
          </p:nvSpPr>
          <p:spPr>
            <a:xfrm>
              <a:off x="0" y="-19050"/>
              <a:ext cx="4816593" cy="44062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5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11">
            <a:extLst>
              <a:ext uri="{FF2B5EF4-FFF2-40B4-BE49-F238E27FC236}">
                <a16:creationId xmlns:a16="http://schemas.microsoft.com/office/drawing/2014/main" id="{214C364E-BA42-3780-23BF-361E2BFD6900}"/>
              </a:ext>
            </a:extLst>
          </p:cNvPr>
          <p:cNvSpPr/>
          <p:nvPr/>
        </p:nvSpPr>
        <p:spPr>
          <a:xfrm>
            <a:off x="8502862" y="6236701"/>
            <a:ext cx="1787246" cy="243153"/>
          </a:xfrm>
          <a:custGeom>
            <a:avLst/>
            <a:gdLst/>
            <a:ahLst/>
            <a:cxnLst/>
            <a:rect l="l" t="t" r="r" b="b"/>
            <a:pathLst>
              <a:path w="3827160" h="521885">
                <a:moveTo>
                  <a:pt x="0" y="0"/>
                </a:moveTo>
                <a:lnTo>
                  <a:pt x="3827160" y="0"/>
                </a:lnTo>
                <a:lnTo>
                  <a:pt x="3827160" y="521885"/>
                </a:lnTo>
                <a:lnTo>
                  <a:pt x="0" y="521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2DF81481-A178-0E42-AECF-5DCAA9363AA1}"/>
              </a:ext>
            </a:extLst>
          </p:cNvPr>
          <p:cNvSpPr/>
          <p:nvPr/>
        </p:nvSpPr>
        <p:spPr>
          <a:xfrm>
            <a:off x="10690566" y="6143413"/>
            <a:ext cx="1057626" cy="383331"/>
          </a:xfrm>
          <a:custGeom>
            <a:avLst/>
            <a:gdLst/>
            <a:ahLst/>
            <a:cxnLst/>
            <a:rect l="l" t="t" r="r" b="b"/>
            <a:pathLst>
              <a:path w="2263913" h="825385">
                <a:moveTo>
                  <a:pt x="0" y="0"/>
                </a:moveTo>
                <a:lnTo>
                  <a:pt x="2263913" y="0"/>
                </a:lnTo>
                <a:lnTo>
                  <a:pt x="2263913" y="825385"/>
                </a:lnTo>
                <a:lnTo>
                  <a:pt x="0" y="825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02D098D6-5695-FAD8-1B18-B4DD42345DD5}"/>
              </a:ext>
            </a:extLst>
          </p:cNvPr>
          <p:cNvSpPr/>
          <p:nvPr/>
        </p:nvSpPr>
        <p:spPr>
          <a:xfrm>
            <a:off x="5174348" y="6097623"/>
            <a:ext cx="1324297" cy="430766"/>
          </a:xfrm>
          <a:custGeom>
            <a:avLst/>
            <a:gdLst/>
            <a:ahLst/>
            <a:cxnLst/>
            <a:rect l="l" t="t" r="r" b="b"/>
            <a:pathLst>
              <a:path w="1620821" h="654961">
                <a:moveTo>
                  <a:pt x="0" y="0"/>
                </a:moveTo>
                <a:lnTo>
                  <a:pt x="1620822" y="0"/>
                </a:lnTo>
                <a:lnTo>
                  <a:pt x="1620822" y="654961"/>
                </a:lnTo>
                <a:lnTo>
                  <a:pt x="0" y="6549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2AB6A0A4-C677-DB84-3561-D94B25BA024F}"/>
              </a:ext>
            </a:extLst>
          </p:cNvPr>
          <p:cNvSpPr txBox="1"/>
          <p:nvPr/>
        </p:nvSpPr>
        <p:spPr>
          <a:xfrm>
            <a:off x="3785755" y="6233753"/>
            <a:ext cx="1255783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5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 (MS)"/>
                <a:cs typeface="Calibri (MS)"/>
                <a:sym typeface="Calibri (MS)"/>
              </a:rPr>
              <a:t>Partnered with</a:t>
            </a:r>
            <a:endParaRPr kumimoji="0" lang="en-US" sz="14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 (MS)"/>
              <a:cs typeface="Calibri (MS)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BD8A2EE2-9938-779A-7E0F-210189C53451}"/>
              </a:ext>
            </a:extLst>
          </p:cNvPr>
          <p:cNvSpPr/>
          <p:nvPr/>
        </p:nvSpPr>
        <p:spPr>
          <a:xfrm>
            <a:off x="234620" y="5828495"/>
            <a:ext cx="3384591" cy="1029505"/>
          </a:xfrm>
          <a:custGeom>
            <a:avLst/>
            <a:gdLst/>
            <a:ahLst/>
            <a:cxnLst/>
            <a:rect l="l" t="t" r="r" b="b"/>
            <a:pathLst>
              <a:path w="5076887" h="1544258">
                <a:moveTo>
                  <a:pt x="0" y="0"/>
                </a:moveTo>
                <a:lnTo>
                  <a:pt x="5076887" y="0"/>
                </a:lnTo>
                <a:lnTo>
                  <a:pt x="5076887" y="1544258"/>
                </a:lnTo>
                <a:lnTo>
                  <a:pt x="0" y="15442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2211" b="-5271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823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712</Words>
  <Application>Microsoft Office PowerPoint</Application>
  <PresentationFormat>Widescreen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(MS)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Remy Hall</dc:creator>
  <cp:lastModifiedBy>Remy Hall</cp:lastModifiedBy>
  <cp:revision>1</cp:revision>
  <dcterms:created xsi:type="dcterms:W3CDTF">2025-08-26T08:25:04Z</dcterms:created>
  <dcterms:modified xsi:type="dcterms:W3CDTF">2025-08-28T08:32:19Z</dcterms:modified>
</cp:coreProperties>
</file>